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9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72" y="396"/>
      </p:cViewPr>
      <p:guideLst>
        <p:guide orient="horz" pos="369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g>
</file>

<file path=ppt/media/image4.jpeg>
</file>

<file path=ppt/media/image5.jpe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B2D6E-4C51-4249-AB7C-423A3F1BD7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43B76B-AECC-4827-BF74-AB0E96023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4FA264-12F9-435A-8545-335302B26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31FC23-4C39-47B3-871E-8BEEC5603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EE8D1B-D136-405E-A178-14D14FC92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513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1593C-CC43-4210-A419-00385FB00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82CCD23-39E3-445A-98CF-5683AD13A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3A1FEF-501B-4FFD-889F-97CDFFBC2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0687C5-1855-4543-9DA9-36C4E94EB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EC413-F03E-48D1-90DB-717D0D6BF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287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FD857A9-940B-474A-8F83-8701F5D272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1D264A-EE9D-4FB1-B80E-674D78B989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51863-2E5F-406A-A7C1-FC9335B01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642963-51F9-4E21-BD50-4E54AB0A9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836C1C-537F-46C1-9013-DD720C124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525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01FD8-5D9C-43A8-9ED9-11CDA4D9C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BAA2D7-A93E-42EF-98B0-473893409D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39DB0-3017-49EC-B687-2E32BF173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6B3C9-7811-4CA9-8C65-BF7D680052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B0D1A-611D-40FB-85A2-73507B3DB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4347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CF4594-B926-45C4-9D7D-DED0C57E5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B6073A-8FEC-4A89-950F-74B9337351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170BF-786C-4BA5-8A6D-135595193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771D1-F216-4A55-A8B6-0A740E1793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3D335D-7976-4C86-82C5-44120D2272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329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DADF00-0522-4A07-B33B-381C73AA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0D37F7-A64B-414D-8536-DB9F9EF2E9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B1BC64-8A43-4CEC-96E2-5830E7036E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41DEC2-BD6F-4C8D-830D-ED1C5410A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B27C6E-E3FE-41A6-BF31-EB05671FC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C50E5-2615-4F32-B53F-AE776975C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388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BB1F5E-2733-4F4E-A4A9-0332199A5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2E9C10-6074-4CA5-96BD-24C3F80CC1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CFB5AE-740A-4367-A7F3-A1459A6BDE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DE79A5-D8E8-4643-A3B6-7DB43FDC2E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5DFBCB-9F2F-4F80-860D-4BABD2B34C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84B577-9A3B-435E-9D51-1C4942080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238C2A-E6B3-4A35-8965-7C431C710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B64F9EA-B898-446F-B453-BD8DD3FDF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80662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728D9-7CFB-441F-81F9-D171A5111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9E0772-5437-4365-A499-FB9260CB0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957F6D9-8944-41A0-85B9-8310033B5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730C02-D58C-4728-810C-DCD5FDD94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085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BB8C3F9-9674-44B3-AA46-BACD25EF7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D249C3-B272-4A20-9BFB-DD305CABA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2C84E-D2D9-4527-85A6-E89B1FC12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985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4E285-89C3-40F0-9842-7CB1D86060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5BFE56-4DE8-46C0-A120-A62025D857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B39344-6AE6-428E-81DC-05059EE0C8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EA199D-A749-452C-86D4-99AB192AD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EB8B31-DDA0-40D3-92CC-198D890B6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F4DC10-F29B-4D00-86CF-450838C1F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00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A06828-C665-46ED-AB02-F376503CFA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BD2907-4A2D-4E38-ADD5-28006E4435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946431-E989-4954-91C0-7214D5289B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D098E6-8AAB-47E1-8640-6240D44DC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3897B-C92C-4084-9C19-0B40D3C7AF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28A252-CA34-4541-BD27-521E2CB0A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589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9589A7-70CA-4EB7-9BD0-E5B4C41012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52933E-750D-441C-8101-C3E78E4010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1CB1B-5E15-48B6-A724-95F4FD9260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83607F-DB50-42D5-8E32-4C0B4E981F26}" type="datetimeFigureOut">
              <a:rPr lang="en-US" smtClean="0"/>
              <a:t>10/20/2021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145695-53AD-425E-B476-830FA5E142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5BA305-AD33-4F26-9D3E-DB93439848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0B1CAA-BBF3-4B39-97D8-EAD202BBEF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572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roup 273">
            <a:extLst>
              <a:ext uri="{FF2B5EF4-FFF2-40B4-BE49-F238E27FC236}">
                <a16:creationId xmlns:a16="http://schemas.microsoft.com/office/drawing/2014/main" id="{479176BB-3AAE-4CF2-8C0D-F9347D926F19}"/>
              </a:ext>
            </a:extLst>
          </p:cNvPr>
          <p:cNvGrpSpPr/>
          <p:nvPr/>
        </p:nvGrpSpPr>
        <p:grpSpPr>
          <a:xfrm>
            <a:off x="8934529" y="186002"/>
            <a:ext cx="2432981" cy="4343472"/>
            <a:chOff x="9898727" y="613668"/>
            <a:chExt cx="1609011" cy="2872482"/>
          </a:xfrm>
          <a:solidFill>
            <a:schemeClr val="bg1">
              <a:lumMod val="85000"/>
            </a:schemeClr>
          </a:solidFill>
        </p:grpSpPr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D8FB8BBA-7717-4405-AFB0-D3D9743B260C}"/>
                </a:ext>
              </a:extLst>
            </p:cNvPr>
            <p:cNvSpPr/>
            <p:nvPr/>
          </p:nvSpPr>
          <p:spPr>
            <a:xfrm>
              <a:off x="9898727" y="613668"/>
              <a:ext cx="1609011" cy="2352576"/>
            </a:xfrm>
            <a:prstGeom prst="rect">
              <a:avLst/>
            </a:prstGeom>
            <a:grpFill/>
            <a:ln w="25400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2BC7338-3891-42B7-A44C-26677B268D2A}"/>
                </a:ext>
              </a:extLst>
            </p:cNvPr>
            <p:cNvGrpSpPr/>
            <p:nvPr/>
          </p:nvGrpSpPr>
          <p:grpSpPr>
            <a:xfrm>
              <a:off x="9973469" y="703133"/>
              <a:ext cx="1479508" cy="2783017"/>
              <a:chOff x="9973469" y="703133"/>
              <a:chExt cx="1479508" cy="2783017"/>
            </a:xfrm>
            <a:grpFill/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4543E16F-948E-4A31-85CA-4CB79198241D}"/>
                  </a:ext>
                </a:extLst>
              </p:cNvPr>
              <p:cNvGrpSpPr/>
              <p:nvPr/>
            </p:nvGrpSpPr>
            <p:grpSpPr>
              <a:xfrm>
                <a:off x="9973469" y="703133"/>
                <a:ext cx="1479508" cy="1895585"/>
                <a:chOff x="3740476" y="1039066"/>
                <a:chExt cx="3945376" cy="5054920"/>
              </a:xfrm>
              <a:grpFill/>
            </p:grpSpPr>
            <p:pic>
              <p:nvPicPr>
                <p:cNvPr id="19" name="Picture 18" descr="Chart, scatter chart&#10;&#10;Description automatically generated">
                  <a:extLst>
                    <a:ext uri="{FF2B5EF4-FFF2-40B4-BE49-F238E27FC236}">
                      <a16:creationId xmlns:a16="http://schemas.microsoft.com/office/drawing/2014/main" id="{0B3E869B-FAC2-49EF-A519-67EFEC6BD1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7411" t="10065" b="3818"/>
                <a:stretch/>
              </p:blipFill>
              <p:spPr>
                <a:xfrm>
                  <a:off x="3740476" y="1039066"/>
                  <a:ext cx="3945376" cy="505492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</p:pic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E7DF7C1C-D23D-438C-8B59-835BE257FF00}"/>
                    </a:ext>
                  </a:extLst>
                </p:cNvPr>
                <p:cNvSpPr/>
                <p:nvPr/>
              </p:nvSpPr>
              <p:spPr>
                <a:xfrm>
                  <a:off x="3833769" y="1115267"/>
                  <a:ext cx="267044" cy="41477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27557E3-F701-443C-AF1D-E7DDDCBA2CCF}"/>
                  </a:ext>
                </a:extLst>
              </p:cNvPr>
              <p:cNvSpPr txBox="1"/>
              <p:nvPr/>
            </p:nvSpPr>
            <p:spPr>
              <a:xfrm>
                <a:off x="10033976" y="2562820"/>
                <a:ext cx="134988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WMD Connectivity Simulation</a:t>
                </a: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BAA8CB2-CA7D-4C33-93C5-74A11249632C}"/>
              </a:ext>
            </a:extLst>
          </p:cNvPr>
          <p:cNvSpPr txBox="1"/>
          <p:nvPr/>
        </p:nvSpPr>
        <p:spPr>
          <a:xfrm>
            <a:off x="3900117" y="5517223"/>
            <a:ext cx="1553439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Individual Based Model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66FFB0A-830D-4F8D-AA56-19CBBF25D757}"/>
              </a:ext>
            </a:extLst>
          </p:cNvPr>
          <p:cNvCxnSpPr>
            <a:cxnSpLocks/>
            <a:stCxn id="10" idx="3"/>
            <a:endCxn id="258" idx="1"/>
          </p:cNvCxnSpPr>
          <p:nvPr/>
        </p:nvCxnSpPr>
        <p:spPr>
          <a:xfrm flipV="1">
            <a:off x="5453556" y="5839962"/>
            <a:ext cx="754860" cy="42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85106B0-4841-41D0-98B7-1AAF5325D5EC}"/>
              </a:ext>
            </a:extLst>
          </p:cNvPr>
          <p:cNvCxnSpPr>
            <a:cxnSpLocks/>
            <a:stCxn id="51" idx="3"/>
            <a:endCxn id="10" idx="1"/>
          </p:cNvCxnSpPr>
          <p:nvPr/>
        </p:nvCxnSpPr>
        <p:spPr>
          <a:xfrm>
            <a:off x="3145257" y="5834579"/>
            <a:ext cx="754860" cy="581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9491F7-8138-49E2-8F62-F0F611811B60}"/>
              </a:ext>
            </a:extLst>
          </p:cNvPr>
          <p:cNvCxnSpPr>
            <a:cxnSpLocks/>
            <a:stCxn id="140" idx="3"/>
          </p:cNvCxnSpPr>
          <p:nvPr/>
        </p:nvCxnSpPr>
        <p:spPr>
          <a:xfrm>
            <a:off x="2577443" y="913115"/>
            <a:ext cx="3466404" cy="244935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F1BD1B4-799B-474E-9015-2D22C320E1E9}"/>
              </a:ext>
            </a:extLst>
          </p:cNvPr>
          <p:cNvCxnSpPr>
            <a:cxnSpLocks/>
            <a:stCxn id="140" idx="3"/>
            <a:endCxn id="12" idx="1"/>
          </p:cNvCxnSpPr>
          <p:nvPr/>
        </p:nvCxnSpPr>
        <p:spPr>
          <a:xfrm>
            <a:off x="2577443" y="913115"/>
            <a:ext cx="3666824" cy="3403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79B7E76-773F-46A2-998C-06B419921435}"/>
              </a:ext>
            </a:extLst>
          </p:cNvPr>
          <p:cNvCxnSpPr>
            <a:cxnSpLocks/>
            <a:stCxn id="279" idx="0"/>
            <a:endCxn id="273" idx="2"/>
          </p:cNvCxnSpPr>
          <p:nvPr/>
        </p:nvCxnSpPr>
        <p:spPr>
          <a:xfrm flipH="1" flipV="1">
            <a:off x="10151020" y="3743326"/>
            <a:ext cx="15103" cy="45589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A2AD10B-25C7-4E59-8A3E-00F4E56DCA55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7563288" y="947149"/>
            <a:ext cx="1371241" cy="7743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A64DFF3-2449-43DE-8A19-316E5BEB4564}"/>
              </a:ext>
            </a:extLst>
          </p:cNvPr>
          <p:cNvCxnSpPr>
            <a:cxnSpLocks/>
            <a:stCxn id="34" idx="3"/>
          </p:cNvCxnSpPr>
          <p:nvPr/>
        </p:nvCxnSpPr>
        <p:spPr>
          <a:xfrm>
            <a:off x="2557586" y="3335719"/>
            <a:ext cx="3645049" cy="2383044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71A311E-DCE1-4CDB-9E2C-4E06225CBC13}"/>
              </a:ext>
            </a:extLst>
          </p:cNvPr>
          <p:cNvCxnSpPr>
            <a:cxnSpLocks/>
            <a:stCxn id="34" idx="3"/>
          </p:cNvCxnSpPr>
          <p:nvPr/>
        </p:nvCxnSpPr>
        <p:spPr>
          <a:xfrm flipV="1">
            <a:off x="2557586" y="1060976"/>
            <a:ext cx="3695315" cy="2274743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6C48AA19-3B71-4227-8A60-F8A387A2B76B}"/>
              </a:ext>
            </a:extLst>
          </p:cNvPr>
          <p:cNvCxnSpPr>
            <a:cxnSpLocks/>
            <a:stCxn id="51" idx="3"/>
            <a:endCxn id="71" idx="1"/>
          </p:cNvCxnSpPr>
          <p:nvPr/>
        </p:nvCxnSpPr>
        <p:spPr>
          <a:xfrm flipV="1">
            <a:off x="3145257" y="3491513"/>
            <a:ext cx="2890682" cy="234306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80" name="Group 279">
            <a:extLst>
              <a:ext uri="{FF2B5EF4-FFF2-40B4-BE49-F238E27FC236}">
                <a16:creationId xmlns:a16="http://schemas.microsoft.com/office/drawing/2014/main" id="{9516EACA-E7CB-40DB-BAC3-D91482A97EDE}"/>
              </a:ext>
            </a:extLst>
          </p:cNvPr>
          <p:cNvGrpSpPr/>
          <p:nvPr/>
        </p:nvGrpSpPr>
        <p:grpSpPr>
          <a:xfrm>
            <a:off x="9449457" y="4199217"/>
            <a:ext cx="1433337" cy="2472781"/>
            <a:chOff x="9992249" y="4034882"/>
            <a:chExt cx="1433337" cy="2472781"/>
          </a:xfrm>
        </p:grpSpPr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613BA53E-C5DA-4BF5-A51B-EC94B30C7E51}"/>
                </a:ext>
              </a:extLst>
            </p:cNvPr>
            <p:cNvSpPr/>
            <p:nvPr/>
          </p:nvSpPr>
          <p:spPr>
            <a:xfrm>
              <a:off x="10050039" y="4034882"/>
              <a:ext cx="1317751" cy="247278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C2C41F-1CEA-4CAC-8673-496421497758}"/>
                </a:ext>
              </a:extLst>
            </p:cNvPr>
            <p:cNvGrpSpPr/>
            <p:nvPr/>
          </p:nvGrpSpPr>
          <p:grpSpPr>
            <a:xfrm>
              <a:off x="9992249" y="4050185"/>
              <a:ext cx="1433337" cy="2412226"/>
              <a:chOff x="9992249" y="4050185"/>
              <a:chExt cx="1433337" cy="241222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59E1B1A-4D5E-4E13-8C0D-895EFDB04FF4}"/>
                  </a:ext>
                </a:extLst>
              </p:cNvPr>
              <p:cNvSpPr txBox="1"/>
              <p:nvPr/>
            </p:nvSpPr>
            <p:spPr>
              <a:xfrm>
                <a:off x="9992249" y="4050185"/>
                <a:ext cx="1433337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IPM Abundance Estimates</a:t>
                </a:r>
              </a:p>
            </p:txBody>
          </p:sp>
          <p:pic>
            <p:nvPicPr>
              <p:cNvPr id="3" name="Picture 2" descr="Diagram, schematic&#10;&#10;Description automatically generated">
                <a:extLst>
                  <a:ext uri="{FF2B5EF4-FFF2-40B4-BE49-F238E27FC236}">
                    <a16:creationId xmlns:a16="http://schemas.microsoft.com/office/drawing/2014/main" id="{C1084514-5314-4214-8BCA-2A48818604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748" r="47003" b="29789"/>
              <a:stretch/>
            </p:blipFill>
            <p:spPr>
              <a:xfrm>
                <a:off x="10206941" y="4904597"/>
                <a:ext cx="1003951" cy="155781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233882F1-827F-4F13-AA80-D2D5003F2599}"/>
              </a:ext>
            </a:extLst>
          </p:cNvPr>
          <p:cNvGrpSpPr/>
          <p:nvPr/>
        </p:nvGrpSpPr>
        <p:grpSpPr>
          <a:xfrm>
            <a:off x="6035939" y="69986"/>
            <a:ext cx="1735678" cy="6487299"/>
            <a:chOff x="6035939" y="69986"/>
            <a:chExt cx="1735678" cy="6487299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67B9872-7B75-42D7-9135-2AE40BE76FC0}"/>
                </a:ext>
              </a:extLst>
            </p:cNvPr>
            <p:cNvSpPr txBox="1"/>
            <p:nvPr/>
          </p:nvSpPr>
          <p:spPr>
            <a:xfrm>
              <a:off x="6244267" y="69986"/>
              <a:ext cx="1319021" cy="175432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>
              <a:solidFill>
                <a:schemeClr val="tx1"/>
              </a:solidFill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Seasonal Movement Propensity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Settling Decisions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26730A65-8896-4DFC-A4D5-E887EF74F5CD}"/>
                </a:ext>
              </a:extLst>
            </p:cNvPr>
            <p:cNvCxnSpPr>
              <a:cxnSpLocks/>
              <a:stCxn id="71" idx="2"/>
              <a:endCxn id="258" idx="0"/>
            </p:cNvCxnSpPr>
            <p:nvPr/>
          </p:nvCxnSpPr>
          <p:spPr>
            <a:xfrm>
              <a:off x="6901372" y="4711261"/>
              <a:ext cx="5782" cy="411377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grpSp>
          <p:nvGrpSpPr>
            <p:cNvPr id="259" name="Group 258">
              <a:extLst>
                <a:ext uri="{FF2B5EF4-FFF2-40B4-BE49-F238E27FC236}">
                  <a16:creationId xmlns:a16="http://schemas.microsoft.com/office/drawing/2014/main" id="{FBF2DF86-701D-4671-9CF9-B2EF735724EE}"/>
                </a:ext>
              </a:extLst>
            </p:cNvPr>
            <p:cNvGrpSpPr/>
            <p:nvPr/>
          </p:nvGrpSpPr>
          <p:grpSpPr>
            <a:xfrm>
              <a:off x="6208416" y="5122638"/>
              <a:ext cx="1397475" cy="1434647"/>
              <a:chOff x="6541143" y="4872847"/>
              <a:chExt cx="1397475" cy="1434647"/>
            </a:xfrm>
          </p:grpSpPr>
          <p:sp>
            <p:nvSpPr>
              <p:cNvPr id="258" name="Rectangle 257">
                <a:extLst>
                  <a:ext uri="{FF2B5EF4-FFF2-40B4-BE49-F238E27FC236}">
                    <a16:creationId xmlns:a16="http://schemas.microsoft.com/office/drawing/2014/main" id="{F4DC3D31-C3EA-4A9A-98A9-624658299F83}"/>
                  </a:ext>
                </a:extLst>
              </p:cNvPr>
              <p:cNvSpPr/>
              <p:nvPr/>
            </p:nvSpPr>
            <p:spPr>
              <a:xfrm>
                <a:off x="6541143" y="4872847"/>
                <a:ext cx="1397475" cy="1434647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81F12BA0-8736-48D7-A6BC-7E545D526258}"/>
                  </a:ext>
                </a:extLst>
              </p:cNvPr>
              <p:cNvGrpSpPr/>
              <p:nvPr/>
            </p:nvGrpSpPr>
            <p:grpSpPr>
              <a:xfrm>
                <a:off x="6607520" y="4953598"/>
                <a:ext cx="1262783" cy="1266794"/>
                <a:chOff x="6473870" y="5154187"/>
                <a:chExt cx="1262783" cy="1266794"/>
              </a:xfrm>
            </p:grpSpPr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729C15AF-B027-46BA-8BC5-0B171444D2CB}"/>
                    </a:ext>
                  </a:extLst>
                </p:cNvPr>
                <p:cNvSpPr txBox="1"/>
                <p:nvPr/>
              </p:nvSpPr>
              <p:spPr>
                <a:xfrm>
                  <a:off x="6473870" y="5154187"/>
                  <a:ext cx="1262783" cy="646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IBM Calibration</a:t>
                  </a:r>
                </a:p>
              </p:txBody>
            </p:sp>
            <p:grpSp>
              <p:nvGrpSpPr>
                <p:cNvPr id="15" name="Group 14">
                  <a:extLst>
                    <a:ext uri="{FF2B5EF4-FFF2-40B4-BE49-F238E27FC236}">
                      <a16:creationId xmlns:a16="http://schemas.microsoft.com/office/drawing/2014/main" id="{D0262B0F-5313-42BD-9242-AC9BC110DCAA}"/>
                    </a:ext>
                  </a:extLst>
                </p:cNvPr>
                <p:cNvGrpSpPr/>
                <p:nvPr/>
              </p:nvGrpSpPr>
              <p:grpSpPr>
                <a:xfrm>
                  <a:off x="6552012" y="5734052"/>
                  <a:ext cx="1107670" cy="686929"/>
                  <a:chOff x="2795121" y="3188540"/>
                  <a:chExt cx="5143500" cy="3189777"/>
                </a:xfrm>
              </p:grpSpPr>
              <p:pic>
                <p:nvPicPr>
                  <p:cNvPr id="32" name="Picture 31" descr="Chart, histogram&#10;&#10;Description automatically generated">
                    <a:extLst>
                      <a:ext uri="{FF2B5EF4-FFF2-40B4-BE49-F238E27FC236}">
                        <a16:creationId xmlns:a16="http://schemas.microsoft.com/office/drawing/2014/main" id="{A925EB57-C555-4BB4-91CB-C7C459B7C2C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50694" r="50000" b="2794"/>
                  <a:stretch/>
                </p:blipFill>
                <p:spPr>
                  <a:xfrm>
                    <a:off x="2795121" y="3188540"/>
                    <a:ext cx="5143500" cy="3189777"/>
                  </a:xfrm>
                  <a:prstGeom prst="rect">
                    <a:avLst/>
                  </a:prstGeom>
                  <a:ln>
                    <a:solidFill>
                      <a:schemeClr val="tx1"/>
                    </a:solidFill>
                  </a:ln>
                </p:spPr>
              </p:pic>
              <p:sp>
                <p:nvSpPr>
                  <p:cNvPr id="33" name="Rectangle 32">
                    <a:extLst>
                      <a:ext uri="{FF2B5EF4-FFF2-40B4-BE49-F238E27FC236}">
                        <a16:creationId xmlns:a16="http://schemas.microsoft.com/office/drawing/2014/main" id="{CC3E57F8-F025-4AB3-AEA0-5BD0A7F4C9BD}"/>
                      </a:ext>
                    </a:extLst>
                  </p:cNvPr>
                  <p:cNvSpPr/>
                  <p:nvPr/>
                </p:nvSpPr>
                <p:spPr>
                  <a:xfrm>
                    <a:off x="3095537" y="3295947"/>
                    <a:ext cx="302003" cy="306489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  <p:grpSp>
          <p:nvGrpSpPr>
            <p:cNvPr id="72" name="Group 71">
              <a:extLst>
                <a:ext uri="{FF2B5EF4-FFF2-40B4-BE49-F238E27FC236}">
                  <a16:creationId xmlns:a16="http://schemas.microsoft.com/office/drawing/2014/main" id="{E51E77A5-667D-4766-8EC0-B49B8CF63188}"/>
                </a:ext>
              </a:extLst>
            </p:cNvPr>
            <p:cNvGrpSpPr/>
            <p:nvPr/>
          </p:nvGrpSpPr>
          <p:grpSpPr>
            <a:xfrm>
              <a:off x="6035939" y="2245019"/>
              <a:ext cx="1735678" cy="2466242"/>
              <a:chOff x="6281820" y="2418137"/>
              <a:chExt cx="1735678" cy="2466242"/>
            </a:xfrm>
          </p:grpSpPr>
          <p:sp>
            <p:nvSpPr>
              <p:cNvPr id="71" name="Rectangle 70">
                <a:extLst>
                  <a:ext uri="{FF2B5EF4-FFF2-40B4-BE49-F238E27FC236}">
                    <a16:creationId xmlns:a16="http://schemas.microsoft.com/office/drawing/2014/main" id="{B23BB52F-D821-4BF9-B128-40AAFD85287C}"/>
                  </a:ext>
                </a:extLst>
              </p:cNvPr>
              <p:cNvSpPr/>
              <p:nvPr/>
            </p:nvSpPr>
            <p:spPr>
              <a:xfrm>
                <a:off x="6281820" y="2444883"/>
                <a:ext cx="1730866" cy="2439496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A9F5E1C9-13FA-4F4C-B213-C08ABECABDB4}"/>
                  </a:ext>
                </a:extLst>
              </p:cNvPr>
              <p:cNvGrpSpPr/>
              <p:nvPr/>
            </p:nvGrpSpPr>
            <p:grpSpPr>
              <a:xfrm>
                <a:off x="6294540" y="2418137"/>
                <a:ext cx="1722958" cy="2364692"/>
                <a:chOff x="6294540" y="2418137"/>
                <a:chExt cx="1722958" cy="2364692"/>
              </a:xfrm>
            </p:grpSpPr>
            <p:sp>
              <p:nvSpPr>
                <p:cNvPr id="9" name="TextBox 8">
                  <a:extLst>
                    <a:ext uri="{FF2B5EF4-FFF2-40B4-BE49-F238E27FC236}">
                      <a16:creationId xmlns:a16="http://schemas.microsoft.com/office/drawing/2014/main" id="{97449706-FAE1-4EEE-B5BF-58669D4E34D4}"/>
                    </a:ext>
                  </a:extLst>
                </p:cNvPr>
                <p:cNvSpPr txBox="1"/>
                <p:nvPr/>
              </p:nvSpPr>
              <p:spPr>
                <a:xfrm>
                  <a:off x="6294540" y="2418137"/>
                  <a:ext cx="1722958" cy="923330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Habitat Suitability Surface</a:t>
                  </a:r>
                </a:p>
              </p:txBody>
            </p:sp>
            <p:pic>
              <p:nvPicPr>
                <p:cNvPr id="64" name="Picture 63" descr="A picture containing chart&#10;&#10;Description automatically generated">
                  <a:extLst>
                    <a:ext uri="{FF2B5EF4-FFF2-40B4-BE49-F238E27FC236}">
                      <a16:creationId xmlns:a16="http://schemas.microsoft.com/office/drawing/2014/main" id="{2B39A333-A2A3-4F1E-B331-D20F8B103C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192" t="9339" r="70608" b="21620"/>
                <a:stretch/>
              </p:blipFill>
              <p:spPr>
                <a:xfrm>
                  <a:off x="6446696" y="3296330"/>
                  <a:ext cx="1416705" cy="1486499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</p:grpSp>
        </p:grp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7A47EB62-BB16-4DA7-9E43-B54BDB863960}"/>
              </a:ext>
            </a:extLst>
          </p:cNvPr>
          <p:cNvCxnSpPr>
            <a:cxnSpLocks/>
            <a:stCxn id="71" idx="3"/>
            <a:endCxn id="273" idx="1"/>
          </p:cNvCxnSpPr>
          <p:nvPr/>
        </p:nvCxnSpPr>
        <p:spPr>
          <a:xfrm flipV="1">
            <a:off x="7766805" y="1964664"/>
            <a:ext cx="1167724" cy="1526849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12DC65C8-35CD-4549-8F4A-497ED4EB02B9}"/>
              </a:ext>
            </a:extLst>
          </p:cNvPr>
          <p:cNvCxnSpPr>
            <a:cxnSpLocks/>
            <a:stCxn id="258" idx="3"/>
          </p:cNvCxnSpPr>
          <p:nvPr/>
        </p:nvCxnSpPr>
        <p:spPr>
          <a:xfrm flipV="1">
            <a:off x="7605891" y="3743326"/>
            <a:ext cx="1814334" cy="209663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44" name="Group 143">
            <a:extLst>
              <a:ext uri="{FF2B5EF4-FFF2-40B4-BE49-F238E27FC236}">
                <a16:creationId xmlns:a16="http://schemas.microsoft.com/office/drawing/2014/main" id="{5952A311-0A33-4AD5-8531-64DF64F90530}"/>
              </a:ext>
            </a:extLst>
          </p:cNvPr>
          <p:cNvGrpSpPr/>
          <p:nvPr/>
        </p:nvGrpSpPr>
        <p:grpSpPr>
          <a:xfrm>
            <a:off x="126674" y="94667"/>
            <a:ext cx="3018583" cy="6620050"/>
            <a:chOff x="145335" y="128306"/>
            <a:chExt cx="3018583" cy="6620050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EB9484E-0955-48C9-A2A1-BD685C4F8EF6}"/>
                </a:ext>
              </a:extLst>
            </p:cNvPr>
            <p:cNvGrpSpPr/>
            <p:nvPr/>
          </p:nvGrpSpPr>
          <p:grpSpPr>
            <a:xfrm>
              <a:off x="639051" y="1866453"/>
              <a:ext cx="1937196" cy="3005810"/>
              <a:chOff x="537556" y="1700414"/>
              <a:chExt cx="1937196" cy="3005810"/>
            </a:xfrm>
          </p:grpSpPr>
          <p:sp>
            <p:nvSpPr>
              <p:cNvPr id="34" name="Rectangle 33">
                <a:extLst>
                  <a:ext uri="{FF2B5EF4-FFF2-40B4-BE49-F238E27FC236}">
                    <a16:creationId xmlns:a16="http://schemas.microsoft.com/office/drawing/2014/main" id="{9F8CE2D2-909A-467C-BDF9-F062A4D67E5A}"/>
                  </a:ext>
                </a:extLst>
              </p:cNvPr>
              <p:cNvSpPr/>
              <p:nvPr/>
            </p:nvSpPr>
            <p:spPr>
              <a:xfrm>
                <a:off x="537556" y="1700414"/>
                <a:ext cx="1937196" cy="300581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8B73EEA4-CFCB-4F8B-B6F1-C890D66810CB}"/>
                  </a:ext>
                </a:extLst>
              </p:cNvPr>
              <p:cNvGrpSpPr/>
              <p:nvPr/>
            </p:nvGrpSpPr>
            <p:grpSpPr>
              <a:xfrm>
                <a:off x="573197" y="1700414"/>
                <a:ext cx="1843453" cy="2955858"/>
                <a:chOff x="1106344" y="2224735"/>
                <a:chExt cx="1843453" cy="2955858"/>
              </a:xfrm>
            </p:grpSpPr>
            <p:sp>
              <p:nvSpPr>
                <p:cNvPr id="6" name="TextBox 5">
                  <a:extLst>
                    <a:ext uri="{FF2B5EF4-FFF2-40B4-BE49-F238E27FC236}">
                      <a16:creationId xmlns:a16="http://schemas.microsoft.com/office/drawing/2014/main" id="{13DAEFE2-233A-4735-BEBB-88DA93CC808D}"/>
                    </a:ext>
                  </a:extLst>
                </p:cNvPr>
                <p:cNvSpPr txBox="1"/>
                <p:nvPr/>
              </p:nvSpPr>
              <p:spPr>
                <a:xfrm>
                  <a:off x="1106344" y="2224735"/>
                  <a:ext cx="1843453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/>
                    <a:t>Nesting and </a:t>
                  </a:r>
                </a:p>
                <a:p>
                  <a:pPr algn="ctr"/>
                  <a:r>
                    <a:rPr lang="en-US" dirty="0"/>
                    <a:t>Harvest Locations</a:t>
                  </a:r>
                </a:p>
              </p:txBody>
            </p:sp>
            <p:pic>
              <p:nvPicPr>
                <p:cNvPr id="39" name="Picture 38" descr="Diagram&#10;&#10;Description automatically generated">
                  <a:extLst>
                    <a:ext uri="{FF2B5EF4-FFF2-40B4-BE49-F238E27FC236}">
                      <a16:creationId xmlns:a16="http://schemas.microsoft.com/office/drawing/2014/main" id="{CD6DAE52-D942-4EBE-A374-773B74E0E3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4756" t="792" r="6623"/>
                <a:stretch/>
              </p:blipFill>
              <p:spPr>
                <a:xfrm>
                  <a:off x="1161765" y="2806119"/>
                  <a:ext cx="1696849" cy="2374474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</p:grp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94CD2E44-B3FB-4D88-B5C6-738242B00A8C}"/>
                </a:ext>
              </a:extLst>
            </p:cNvPr>
            <p:cNvGrpSpPr/>
            <p:nvPr/>
          </p:nvGrpSpPr>
          <p:grpSpPr>
            <a:xfrm>
              <a:off x="145335" y="4973515"/>
              <a:ext cx="3018583" cy="1774841"/>
              <a:chOff x="145335" y="4973515"/>
              <a:chExt cx="3018583" cy="1774841"/>
            </a:xfrm>
          </p:grpSpPr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65F56ADB-55B3-4DE7-894B-C481BAFC7A6A}"/>
                  </a:ext>
                </a:extLst>
              </p:cNvPr>
              <p:cNvSpPr/>
              <p:nvPr/>
            </p:nvSpPr>
            <p:spPr>
              <a:xfrm>
                <a:off x="145335" y="4988079"/>
                <a:ext cx="3018583" cy="1760277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1875797E-C313-471E-A896-C3864C5E933A}"/>
                  </a:ext>
                </a:extLst>
              </p:cNvPr>
              <p:cNvGrpSpPr/>
              <p:nvPr/>
            </p:nvGrpSpPr>
            <p:grpSpPr>
              <a:xfrm>
                <a:off x="228849" y="4973515"/>
                <a:ext cx="2851554" cy="1682819"/>
                <a:chOff x="202029" y="5013747"/>
                <a:chExt cx="2851554" cy="1682819"/>
              </a:xfrm>
            </p:grpSpPr>
            <p:sp>
              <p:nvSpPr>
                <p:cNvPr id="5" name="TextBox 4">
                  <a:extLst>
                    <a:ext uri="{FF2B5EF4-FFF2-40B4-BE49-F238E27FC236}">
                      <a16:creationId xmlns:a16="http://schemas.microsoft.com/office/drawing/2014/main" id="{3C24DFD2-826C-40B5-BC44-CC60380DF172}"/>
                    </a:ext>
                  </a:extLst>
                </p:cNvPr>
                <p:cNvSpPr txBox="1"/>
                <p:nvPr/>
              </p:nvSpPr>
              <p:spPr>
                <a:xfrm>
                  <a:off x="748298" y="5013747"/>
                  <a:ext cx="186628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/>
                    <a:t>GPS Tracking Data</a:t>
                  </a:r>
                </a:p>
              </p:txBody>
            </p:sp>
            <p:pic>
              <p:nvPicPr>
                <p:cNvPr id="49" name="Picture 48" descr="Chart, map&#10;&#10;Description automatically generated">
                  <a:extLst>
                    <a:ext uri="{FF2B5EF4-FFF2-40B4-BE49-F238E27FC236}">
                      <a16:creationId xmlns:a16="http://schemas.microsoft.com/office/drawing/2014/main" id="{B480FCEF-1959-4555-BCFE-0E8885C544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21588" b="15101"/>
                <a:stretch/>
              </p:blipFill>
              <p:spPr>
                <a:xfrm>
                  <a:off x="202029" y="5338433"/>
                  <a:ext cx="2851554" cy="1358133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</p:grpSp>
        </p:grp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24372FF5-1937-4227-A838-88DCBB9F15BC}"/>
                </a:ext>
              </a:extLst>
            </p:cNvPr>
            <p:cNvGrpSpPr/>
            <p:nvPr/>
          </p:nvGrpSpPr>
          <p:grpSpPr>
            <a:xfrm>
              <a:off x="609861" y="128306"/>
              <a:ext cx="2003254" cy="1636895"/>
              <a:chOff x="609861" y="128306"/>
              <a:chExt cx="2003254" cy="1636895"/>
            </a:xfrm>
          </p:grpSpPr>
          <p:sp>
            <p:nvSpPr>
              <p:cNvPr id="140" name="Rectangle 139">
                <a:extLst>
                  <a:ext uri="{FF2B5EF4-FFF2-40B4-BE49-F238E27FC236}">
                    <a16:creationId xmlns:a16="http://schemas.microsoft.com/office/drawing/2014/main" id="{C8E83883-F61E-4B55-AFA7-A1D4E6A22198}"/>
                  </a:ext>
                </a:extLst>
              </p:cNvPr>
              <p:cNvSpPr/>
              <p:nvPr/>
            </p:nvSpPr>
            <p:spPr>
              <a:xfrm>
                <a:off x="609861" y="128306"/>
                <a:ext cx="1986243" cy="1636895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39" name="Group 138">
                <a:extLst>
                  <a:ext uri="{FF2B5EF4-FFF2-40B4-BE49-F238E27FC236}">
                    <a16:creationId xmlns:a16="http://schemas.microsoft.com/office/drawing/2014/main" id="{68BD6F39-9402-46E0-9821-947532550E7D}"/>
                  </a:ext>
                </a:extLst>
              </p:cNvPr>
              <p:cNvGrpSpPr/>
              <p:nvPr/>
            </p:nvGrpSpPr>
            <p:grpSpPr>
              <a:xfrm>
                <a:off x="647064" y="136049"/>
                <a:ext cx="1966051" cy="1524095"/>
                <a:chOff x="671600" y="32941"/>
                <a:chExt cx="1966051" cy="1524095"/>
              </a:xfrm>
            </p:grpSpPr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8B1B2447-383B-4F2E-9873-9980E09128A9}"/>
                    </a:ext>
                  </a:extLst>
                </p:cNvPr>
                <p:cNvSpPr txBox="1"/>
                <p:nvPr/>
              </p:nvSpPr>
              <p:spPr>
                <a:xfrm>
                  <a:off x="671600" y="32941"/>
                  <a:ext cx="196605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/>
                    <a:t>Habitat Covariates:</a:t>
                  </a:r>
                </a:p>
              </p:txBody>
            </p:sp>
            <p:pic>
              <p:nvPicPr>
                <p:cNvPr id="134" name="Picture 133" descr="Map&#10;&#10;Description automatically generated">
                  <a:extLst>
                    <a:ext uri="{FF2B5EF4-FFF2-40B4-BE49-F238E27FC236}">
                      <a16:creationId xmlns:a16="http://schemas.microsoft.com/office/drawing/2014/main" id="{5045D1EC-8D5F-4DDF-947C-6414938D22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46299" y="362547"/>
                  <a:ext cx="1587799" cy="1194489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40127488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4" name="Group 273">
            <a:extLst>
              <a:ext uri="{FF2B5EF4-FFF2-40B4-BE49-F238E27FC236}">
                <a16:creationId xmlns:a16="http://schemas.microsoft.com/office/drawing/2014/main" id="{479176BB-3AAE-4CF2-8C0D-F9347D926F19}"/>
              </a:ext>
            </a:extLst>
          </p:cNvPr>
          <p:cNvGrpSpPr/>
          <p:nvPr/>
        </p:nvGrpSpPr>
        <p:grpSpPr>
          <a:xfrm rot="16200000">
            <a:off x="9386522" y="-667607"/>
            <a:ext cx="2432981" cy="4343472"/>
            <a:chOff x="9898727" y="613668"/>
            <a:chExt cx="1609011" cy="2872482"/>
          </a:xfrm>
          <a:solidFill>
            <a:schemeClr val="bg1">
              <a:lumMod val="85000"/>
            </a:schemeClr>
          </a:solidFill>
        </p:grpSpPr>
        <p:sp>
          <p:nvSpPr>
            <p:cNvPr id="273" name="Rectangle 272">
              <a:extLst>
                <a:ext uri="{FF2B5EF4-FFF2-40B4-BE49-F238E27FC236}">
                  <a16:creationId xmlns:a16="http://schemas.microsoft.com/office/drawing/2014/main" id="{D8FB8BBA-7717-4405-AFB0-D3D9743B260C}"/>
                </a:ext>
              </a:extLst>
            </p:cNvPr>
            <p:cNvSpPr/>
            <p:nvPr/>
          </p:nvSpPr>
          <p:spPr>
            <a:xfrm>
              <a:off x="9898727" y="613668"/>
              <a:ext cx="1609011" cy="2352576"/>
            </a:xfrm>
            <a:prstGeom prst="rect">
              <a:avLst/>
            </a:prstGeom>
            <a:grpFill/>
            <a:ln w="25400">
              <a:solidFill>
                <a:schemeClr val="tx1"/>
              </a:solidFill>
              <a:prstDash val="lg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22BC7338-3891-42B7-A44C-26677B268D2A}"/>
                </a:ext>
              </a:extLst>
            </p:cNvPr>
            <p:cNvGrpSpPr/>
            <p:nvPr/>
          </p:nvGrpSpPr>
          <p:grpSpPr>
            <a:xfrm>
              <a:off x="9973469" y="703133"/>
              <a:ext cx="1479508" cy="2783017"/>
              <a:chOff x="9973469" y="703133"/>
              <a:chExt cx="1479508" cy="2783017"/>
            </a:xfrm>
            <a:grpFill/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4543E16F-948E-4A31-85CA-4CB79198241D}"/>
                  </a:ext>
                </a:extLst>
              </p:cNvPr>
              <p:cNvGrpSpPr/>
              <p:nvPr/>
            </p:nvGrpSpPr>
            <p:grpSpPr>
              <a:xfrm>
                <a:off x="9973469" y="703133"/>
                <a:ext cx="1479508" cy="1895585"/>
                <a:chOff x="3740476" y="1039066"/>
                <a:chExt cx="3945376" cy="5054920"/>
              </a:xfrm>
              <a:grpFill/>
            </p:grpSpPr>
            <p:pic>
              <p:nvPicPr>
                <p:cNvPr id="19" name="Picture 18" descr="Chart, scatter chart&#10;&#10;Description automatically generated">
                  <a:extLst>
                    <a:ext uri="{FF2B5EF4-FFF2-40B4-BE49-F238E27FC236}">
                      <a16:creationId xmlns:a16="http://schemas.microsoft.com/office/drawing/2014/main" id="{0B3E869B-FAC2-49EF-A519-67EFEC6BD1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67411" t="10065" b="3818"/>
                <a:stretch/>
              </p:blipFill>
              <p:spPr>
                <a:xfrm>
                  <a:off x="3740476" y="1039066"/>
                  <a:ext cx="3945376" cy="5054920"/>
                </a:xfrm>
                <a:prstGeom prst="rect">
                  <a:avLst/>
                </a:prstGeom>
                <a:grpFill/>
                <a:ln>
                  <a:solidFill>
                    <a:schemeClr val="tx1"/>
                  </a:solidFill>
                </a:ln>
              </p:spPr>
            </p:pic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E7DF7C1C-D23D-438C-8B59-835BE257FF00}"/>
                    </a:ext>
                  </a:extLst>
                </p:cNvPr>
                <p:cNvSpPr/>
                <p:nvPr/>
              </p:nvSpPr>
              <p:spPr>
                <a:xfrm>
                  <a:off x="3833769" y="1115267"/>
                  <a:ext cx="267044" cy="414774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27557E3-F701-443C-AF1D-E7DDDCBA2CCF}"/>
                  </a:ext>
                </a:extLst>
              </p:cNvPr>
              <p:cNvSpPr txBox="1"/>
              <p:nvPr/>
            </p:nvSpPr>
            <p:spPr>
              <a:xfrm>
                <a:off x="10033976" y="2562820"/>
                <a:ext cx="1349884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WMD Connectivity Simulation</a:t>
                </a:r>
              </a:p>
            </p:txBody>
          </p:sp>
        </p:grp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FBAA8CB2-CA7D-4C33-93C5-74A11249632C}"/>
              </a:ext>
            </a:extLst>
          </p:cNvPr>
          <p:cNvSpPr txBox="1"/>
          <p:nvPr/>
        </p:nvSpPr>
        <p:spPr>
          <a:xfrm rot="16200000">
            <a:off x="3900117" y="5517223"/>
            <a:ext cx="1553439" cy="646331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Individual Based Model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66FFB0A-830D-4F8D-AA56-19CBBF25D757}"/>
              </a:ext>
            </a:extLst>
          </p:cNvPr>
          <p:cNvCxnSpPr>
            <a:cxnSpLocks/>
            <a:stCxn id="10" idx="2"/>
            <a:endCxn id="258" idx="0"/>
          </p:cNvCxnSpPr>
          <p:nvPr/>
        </p:nvCxnSpPr>
        <p:spPr>
          <a:xfrm flipV="1">
            <a:off x="5000002" y="5839961"/>
            <a:ext cx="1189828" cy="42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85106B0-4841-41D0-98B7-1AAF5325D5EC}"/>
              </a:ext>
            </a:extLst>
          </p:cNvPr>
          <p:cNvCxnSpPr>
            <a:cxnSpLocks/>
            <a:stCxn id="51" idx="2"/>
            <a:endCxn id="10" idx="0"/>
          </p:cNvCxnSpPr>
          <p:nvPr/>
        </p:nvCxnSpPr>
        <p:spPr>
          <a:xfrm>
            <a:off x="2469174" y="5336828"/>
            <a:ext cx="1884497" cy="50356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79491F7-8138-49E2-8F62-F0F611811B60}"/>
              </a:ext>
            </a:extLst>
          </p:cNvPr>
          <p:cNvCxnSpPr>
            <a:cxnSpLocks/>
            <a:stCxn id="140" idx="2"/>
            <a:endCxn id="9" idx="0"/>
          </p:cNvCxnSpPr>
          <p:nvPr/>
        </p:nvCxnSpPr>
        <p:spPr>
          <a:xfrm>
            <a:off x="2444740" y="1005002"/>
            <a:ext cx="3225917" cy="246677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F1BD1B4-799B-474E-9015-2D22C320E1E9}"/>
              </a:ext>
            </a:extLst>
          </p:cNvPr>
          <p:cNvCxnSpPr>
            <a:cxnSpLocks/>
            <a:stCxn id="140" idx="2"/>
            <a:endCxn id="12" idx="0"/>
          </p:cNvCxnSpPr>
          <p:nvPr/>
        </p:nvCxnSpPr>
        <p:spPr>
          <a:xfrm flipV="1">
            <a:off x="2444740" y="965960"/>
            <a:ext cx="2375500" cy="3904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579B7E76-773F-46A2-998C-06B419921435}"/>
              </a:ext>
            </a:extLst>
          </p:cNvPr>
          <p:cNvCxnSpPr>
            <a:cxnSpLocks/>
            <a:stCxn id="279" idx="3"/>
            <a:endCxn id="273" idx="1"/>
          </p:cNvCxnSpPr>
          <p:nvPr/>
        </p:nvCxnSpPr>
        <p:spPr>
          <a:xfrm flipV="1">
            <a:off x="10166126" y="2720619"/>
            <a:ext cx="43813" cy="2056116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6A2AD10B-25C7-4E59-8A3E-00F4E56DCA55}"/>
              </a:ext>
            </a:extLst>
          </p:cNvPr>
          <p:cNvCxnSpPr>
            <a:cxnSpLocks/>
            <a:stCxn id="12" idx="2"/>
            <a:endCxn id="273" idx="0"/>
          </p:cNvCxnSpPr>
          <p:nvPr/>
        </p:nvCxnSpPr>
        <p:spPr>
          <a:xfrm>
            <a:off x="6574566" y="965959"/>
            <a:ext cx="1856711" cy="53817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A64DFF3-2449-43DE-8A19-316E5BEB4564}"/>
              </a:ext>
            </a:extLst>
          </p:cNvPr>
          <p:cNvCxnSpPr>
            <a:cxnSpLocks/>
            <a:stCxn id="34" idx="2"/>
            <a:endCxn id="258" idx="0"/>
          </p:cNvCxnSpPr>
          <p:nvPr/>
        </p:nvCxnSpPr>
        <p:spPr>
          <a:xfrm>
            <a:off x="3107647" y="3041040"/>
            <a:ext cx="3082183" cy="2798921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871A311E-DCE1-4CDB-9E2C-4E06225CBC13}"/>
              </a:ext>
            </a:extLst>
          </p:cNvPr>
          <p:cNvCxnSpPr>
            <a:cxnSpLocks/>
            <a:stCxn id="34" idx="2"/>
            <a:endCxn id="12" idx="0"/>
          </p:cNvCxnSpPr>
          <p:nvPr/>
        </p:nvCxnSpPr>
        <p:spPr>
          <a:xfrm flipV="1">
            <a:off x="3107647" y="965960"/>
            <a:ext cx="1712593" cy="207508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7" name="Straight Arrow Connector 286">
            <a:extLst>
              <a:ext uri="{FF2B5EF4-FFF2-40B4-BE49-F238E27FC236}">
                <a16:creationId xmlns:a16="http://schemas.microsoft.com/office/drawing/2014/main" id="{6C48AA19-3B71-4227-8A60-F8A387A2B76B}"/>
              </a:ext>
            </a:extLst>
          </p:cNvPr>
          <p:cNvCxnSpPr>
            <a:cxnSpLocks/>
            <a:stCxn id="51" idx="2"/>
            <a:endCxn id="9" idx="0"/>
          </p:cNvCxnSpPr>
          <p:nvPr/>
        </p:nvCxnSpPr>
        <p:spPr>
          <a:xfrm flipV="1">
            <a:off x="2469174" y="3471780"/>
            <a:ext cx="3201483" cy="1865048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80" name="Group 279">
            <a:extLst>
              <a:ext uri="{FF2B5EF4-FFF2-40B4-BE49-F238E27FC236}">
                <a16:creationId xmlns:a16="http://schemas.microsoft.com/office/drawing/2014/main" id="{9516EACA-E7CB-40DB-BAC3-D91482A97EDE}"/>
              </a:ext>
            </a:extLst>
          </p:cNvPr>
          <p:cNvGrpSpPr/>
          <p:nvPr/>
        </p:nvGrpSpPr>
        <p:grpSpPr>
          <a:xfrm rot="16200000">
            <a:off x="9449457" y="4199217"/>
            <a:ext cx="1433337" cy="2472781"/>
            <a:chOff x="9992249" y="4034882"/>
            <a:chExt cx="1433337" cy="2472781"/>
          </a:xfrm>
        </p:grpSpPr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613BA53E-C5DA-4BF5-A51B-EC94B30C7E51}"/>
                </a:ext>
              </a:extLst>
            </p:cNvPr>
            <p:cNvSpPr/>
            <p:nvPr/>
          </p:nvSpPr>
          <p:spPr>
            <a:xfrm>
              <a:off x="10050039" y="4034882"/>
              <a:ext cx="1317751" cy="2472781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2C2C41F-1CEA-4CAC-8673-496421497758}"/>
                </a:ext>
              </a:extLst>
            </p:cNvPr>
            <p:cNvGrpSpPr/>
            <p:nvPr/>
          </p:nvGrpSpPr>
          <p:grpSpPr>
            <a:xfrm>
              <a:off x="9992249" y="4050185"/>
              <a:ext cx="1433337" cy="2412226"/>
              <a:chOff x="9992249" y="4050185"/>
              <a:chExt cx="1433337" cy="2412226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159E1B1A-4D5E-4E13-8C0D-895EFDB04FF4}"/>
                  </a:ext>
                </a:extLst>
              </p:cNvPr>
              <p:cNvSpPr txBox="1"/>
              <p:nvPr/>
            </p:nvSpPr>
            <p:spPr>
              <a:xfrm>
                <a:off x="9992249" y="4050185"/>
                <a:ext cx="1433337" cy="9233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IPM Abundance Estimates</a:t>
                </a:r>
              </a:p>
            </p:txBody>
          </p:sp>
          <p:pic>
            <p:nvPicPr>
              <p:cNvPr id="3" name="Picture 2" descr="Diagram, schematic&#10;&#10;Description automatically generated">
                <a:extLst>
                  <a:ext uri="{FF2B5EF4-FFF2-40B4-BE49-F238E27FC236}">
                    <a16:creationId xmlns:a16="http://schemas.microsoft.com/office/drawing/2014/main" id="{C1084514-5314-4214-8BCA-2A488186047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748" r="47003" b="29789"/>
              <a:stretch/>
            </p:blipFill>
            <p:spPr>
              <a:xfrm>
                <a:off x="10206941" y="4904597"/>
                <a:ext cx="1003951" cy="155781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D67B9872-7B75-42D7-9135-2AE40BE76FC0}"/>
              </a:ext>
            </a:extLst>
          </p:cNvPr>
          <p:cNvSpPr txBox="1"/>
          <p:nvPr/>
        </p:nvSpPr>
        <p:spPr>
          <a:xfrm rot="16200000">
            <a:off x="5037892" y="88797"/>
            <a:ext cx="1319021" cy="1754326"/>
          </a:xfrm>
          <a:prstGeom prst="rect">
            <a:avLst/>
          </a:prstGeom>
          <a:solidFill>
            <a:schemeClr val="bg1">
              <a:lumMod val="85000"/>
            </a:schemeClr>
          </a:solidFill>
          <a:ln w="25400">
            <a:solidFill>
              <a:schemeClr val="tx1"/>
            </a:solidFill>
            <a:prstDash val="dash"/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Seasonal Movement Propensity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Settling Decisions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26730A65-8896-4DFC-A4D5-E887EF74F5CD}"/>
              </a:ext>
            </a:extLst>
          </p:cNvPr>
          <p:cNvCxnSpPr>
            <a:cxnSpLocks/>
            <a:stCxn id="71" idx="1"/>
            <a:endCxn id="258" idx="3"/>
          </p:cNvCxnSpPr>
          <p:nvPr/>
        </p:nvCxnSpPr>
        <p:spPr>
          <a:xfrm flipH="1">
            <a:off x="6907154" y="4345979"/>
            <a:ext cx="9997" cy="795245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59" name="Group 258">
            <a:extLst>
              <a:ext uri="{FF2B5EF4-FFF2-40B4-BE49-F238E27FC236}">
                <a16:creationId xmlns:a16="http://schemas.microsoft.com/office/drawing/2014/main" id="{FBF2DF86-701D-4671-9CF9-B2EF735724EE}"/>
              </a:ext>
            </a:extLst>
          </p:cNvPr>
          <p:cNvGrpSpPr/>
          <p:nvPr/>
        </p:nvGrpSpPr>
        <p:grpSpPr>
          <a:xfrm rot="16200000">
            <a:off x="6208416" y="5122638"/>
            <a:ext cx="1397475" cy="1434647"/>
            <a:chOff x="6541143" y="4872847"/>
            <a:chExt cx="1397475" cy="1434647"/>
          </a:xfrm>
        </p:grpSpPr>
        <p:sp>
          <p:nvSpPr>
            <p:cNvPr id="258" name="Rectangle 257">
              <a:extLst>
                <a:ext uri="{FF2B5EF4-FFF2-40B4-BE49-F238E27FC236}">
                  <a16:creationId xmlns:a16="http://schemas.microsoft.com/office/drawing/2014/main" id="{F4DC3D31-C3EA-4A9A-98A9-624658299F83}"/>
                </a:ext>
              </a:extLst>
            </p:cNvPr>
            <p:cNvSpPr/>
            <p:nvPr/>
          </p:nvSpPr>
          <p:spPr>
            <a:xfrm>
              <a:off x="6541143" y="4872847"/>
              <a:ext cx="1397475" cy="143464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1F12BA0-8736-48D7-A6BC-7E545D526258}"/>
                </a:ext>
              </a:extLst>
            </p:cNvPr>
            <p:cNvGrpSpPr/>
            <p:nvPr/>
          </p:nvGrpSpPr>
          <p:grpSpPr>
            <a:xfrm>
              <a:off x="6607520" y="4953598"/>
              <a:ext cx="1262783" cy="1266794"/>
              <a:chOff x="6473870" y="5154187"/>
              <a:chExt cx="1262783" cy="1266794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729C15AF-B027-46BA-8BC5-0B171444D2CB}"/>
                  </a:ext>
                </a:extLst>
              </p:cNvPr>
              <p:cNvSpPr txBox="1"/>
              <p:nvPr/>
            </p:nvSpPr>
            <p:spPr>
              <a:xfrm>
                <a:off x="6473870" y="5154187"/>
                <a:ext cx="126278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IBM Calibration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0262B0F-5313-42BD-9242-AC9BC110DCAA}"/>
                  </a:ext>
                </a:extLst>
              </p:cNvPr>
              <p:cNvGrpSpPr/>
              <p:nvPr/>
            </p:nvGrpSpPr>
            <p:grpSpPr>
              <a:xfrm>
                <a:off x="6552012" y="5734052"/>
                <a:ext cx="1107670" cy="686929"/>
                <a:chOff x="2795121" y="3188540"/>
                <a:chExt cx="5143500" cy="3189777"/>
              </a:xfrm>
            </p:grpSpPr>
            <p:pic>
              <p:nvPicPr>
                <p:cNvPr id="32" name="Picture 31" descr="Chart, histogram&#10;&#10;Description automatically generated">
                  <a:extLst>
                    <a:ext uri="{FF2B5EF4-FFF2-40B4-BE49-F238E27FC236}">
                      <a16:creationId xmlns:a16="http://schemas.microsoft.com/office/drawing/2014/main" id="{A925EB57-C555-4BB4-91CB-C7C459B7C2C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t="50694" r="50000" b="2794"/>
                <a:stretch/>
              </p:blipFill>
              <p:spPr>
                <a:xfrm>
                  <a:off x="2795121" y="3188540"/>
                  <a:ext cx="5143500" cy="3189777"/>
                </a:xfrm>
                <a:prstGeom prst="rect">
                  <a:avLst/>
                </a:prstGeom>
                <a:ln>
                  <a:solidFill>
                    <a:schemeClr val="tx1"/>
                  </a:solidFill>
                </a:ln>
              </p:spPr>
            </p:pic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CC3E57F8-F025-4AB3-AEA0-5BD0A7F4C9BD}"/>
                    </a:ext>
                  </a:extLst>
                </p:cNvPr>
                <p:cNvSpPr/>
                <p:nvPr/>
              </p:nvSpPr>
              <p:spPr>
                <a:xfrm>
                  <a:off x="3095537" y="3295947"/>
                  <a:ext cx="302003" cy="30648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E51E77A5-667D-4766-8EC0-B49B8CF63188}"/>
              </a:ext>
            </a:extLst>
          </p:cNvPr>
          <p:cNvGrpSpPr/>
          <p:nvPr/>
        </p:nvGrpSpPr>
        <p:grpSpPr>
          <a:xfrm rot="16200000">
            <a:off x="6035939" y="2245019"/>
            <a:ext cx="1735678" cy="2466242"/>
            <a:chOff x="6281820" y="2418137"/>
            <a:chExt cx="1735678" cy="2466242"/>
          </a:xfrm>
        </p:grpSpPr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B23BB52F-D821-4BF9-B128-40AAFD85287C}"/>
                </a:ext>
              </a:extLst>
            </p:cNvPr>
            <p:cNvSpPr/>
            <p:nvPr/>
          </p:nvSpPr>
          <p:spPr>
            <a:xfrm>
              <a:off x="6281820" y="2444883"/>
              <a:ext cx="1730866" cy="243949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A9F5E1C9-13FA-4F4C-B213-C08ABECABDB4}"/>
                </a:ext>
              </a:extLst>
            </p:cNvPr>
            <p:cNvGrpSpPr/>
            <p:nvPr/>
          </p:nvGrpSpPr>
          <p:grpSpPr>
            <a:xfrm>
              <a:off x="6294540" y="2418137"/>
              <a:ext cx="1722958" cy="2364692"/>
              <a:chOff x="6294540" y="2418137"/>
              <a:chExt cx="1722958" cy="2364692"/>
            </a:xfrm>
          </p:grpSpPr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97449706-FAE1-4EEE-B5BF-58669D4E34D4}"/>
                  </a:ext>
                </a:extLst>
              </p:cNvPr>
              <p:cNvSpPr txBox="1"/>
              <p:nvPr/>
            </p:nvSpPr>
            <p:spPr>
              <a:xfrm>
                <a:off x="6294540" y="2418137"/>
                <a:ext cx="1722958" cy="92333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/>
                  <a:t>Habitat Suitability Surface</a:t>
                </a:r>
              </a:p>
            </p:txBody>
          </p:sp>
          <p:pic>
            <p:nvPicPr>
              <p:cNvPr id="64" name="Picture 63" descr="A picture containing chart&#10;&#10;Description automatically generated">
                <a:extLst>
                  <a:ext uri="{FF2B5EF4-FFF2-40B4-BE49-F238E27FC236}">
                    <a16:creationId xmlns:a16="http://schemas.microsoft.com/office/drawing/2014/main" id="{2B39A333-A2A3-4F1E-B331-D20F8B103C1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192" t="9339" r="70608" b="21620"/>
              <a:stretch/>
            </p:blipFill>
            <p:spPr>
              <a:xfrm>
                <a:off x="6446696" y="3296330"/>
                <a:ext cx="1416705" cy="1486499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7A47EB62-BB16-4DA7-9E43-B54BDB863960}"/>
              </a:ext>
            </a:extLst>
          </p:cNvPr>
          <p:cNvCxnSpPr>
            <a:cxnSpLocks/>
            <a:stCxn id="71" idx="2"/>
            <a:endCxn id="273" idx="1"/>
          </p:cNvCxnSpPr>
          <p:nvPr/>
        </p:nvCxnSpPr>
        <p:spPr>
          <a:xfrm flipV="1">
            <a:off x="8136899" y="2720619"/>
            <a:ext cx="2073040" cy="759927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12DC65C8-35CD-4549-8F4A-497ED4EB02B9}"/>
              </a:ext>
            </a:extLst>
          </p:cNvPr>
          <p:cNvCxnSpPr>
            <a:cxnSpLocks/>
            <a:stCxn id="258" idx="2"/>
            <a:endCxn id="273" idx="1"/>
          </p:cNvCxnSpPr>
          <p:nvPr/>
        </p:nvCxnSpPr>
        <p:spPr>
          <a:xfrm flipV="1">
            <a:off x="7624477" y="2720619"/>
            <a:ext cx="2585462" cy="3119342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EB9484E-0955-48C9-A2A1-BD685C4F8EF6}"/>
              </a:ext>
            </a:extLst>
          </p:cNvPr>
          <p:cNvGrpSpPr/>
          <p:nvPr/>
        </p:nvGrpSpPr>
        <p:grpSpPr>
          <a:xfrm rot="16200000">
            <a:off x="636144" y="1538135"/>
            <a:ext cx="1937196" cy="3005810"/>
            <a:chOff x="537556" y="1700414"/>
            <a:chExt cx="1937196" cy="300581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F8CE2D2-909A-467C-BDF9-F062A4D67E5A}"/>
                </a:ext>
              </a:extLst>
            </p:cNvPr>
            <p:cNvSpPr/>
            <p:nvPr/>
          </p:nvSpPr>
          <p:spPr>
            <a:xfrm>
              <a:off x="537556" y="1700414"/>
              <a:ext cx="1937196" cy="300581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B73EEA4-CFCB-4F8B-B6F1-C890D66810CB}"/>
                </a:ext>
              </a:extLst>
            </p:cNvPr>
            <p:cNvGrpSpPr/>
            <p:nvPr/>
          </p:nvGrpSpPr>
          <p:grpSpPr>
            <a:xfrm>
              <a:off x="573197" y="1700414"/>
              <a:ext cx="1843453" cy="2955858"/>
              <a:chOff x="1106344" y="2224735"/>
              <a:chExt cx="1843453" cy="2955858"/>
            </a:xfrm>
          </p:grpSpPr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3DAEFE2-233A-4735-BEBB-88DA93CC808D}"/>
                  </a:ext>
                </a:extLst>
              </p:cNvPr>
              <p:cNvSpPr txBox="1"/>
              <p:nvPr/>
            </p:nvSpPr>
            <p:spPr>
              <a:xfrm>
                <a:off x="1106344" y="2224735"/>
                <a:ext cx="1843453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Nesting and </a:t>
                </a:r>
              </a:p>
              <a:p>
                <a:pPr algn="ctr"/>
                <a:r>
                  <a:rPr lang="en-US" dirty="0"/>
                  <a:t>Harvest Locations</a:t>
                </a:r>
              </a:p>
            </p:txBody>
          </p:sp>
          <p:pic>
            <p:nvPicPr>
              <p:cNvPr id="39" name="Picture 38" descr="Diagram&#10;&#10;Description automatically generated">
                <a:extLst>
                  <a:ext uri="{FF2B5EF4-FFF2-40B4-BE49-F238E27FC236}">
                    <a16:creationId xmlns:a16="http://schemas.microsoft.com/office/drawing/2014/main" id="{CD6DAE52-D942-4EBE-A374-773B74E0E38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756" t="792" r="6623"/>
              <a:stretch/>
            </p:blipFill>
            <p:spPr>
              <a:xfrm>
                <a:off x="1161765" y="2806119"/>
                <a:ext cx="1696849" cy="237447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94CD2E44-B3FB-4D88-B5C6-738242B00A8C}"/>
              </a:ext>
            </a:extLst>
          </p:cNvPr>
          <p:cNvGrpSpPr/>
          <p:nvPr/>
        </p:nvGrpSpPr>
        <p:grpSpPr>
          <a:xfrm rot="16200000">
            <a:off x="72462" y="4449408"/>
            <a:ext cx="3018583" cy="1774841"/>
            <a:chOff x="145335" y="4973515"/>
            <a:chExt cx="3018583" cy="1774841"/>
          </a:xfrm>
        </p:grpSpPr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65F56ADB-55B3-4DE7-894B-C481BAFC7A6A}"/>
                </a:ext>
              </a:extLst>
            </p:cNvPr>
            <p:cNvSpPr/>
            <p:nvPr/>
          </p:nvSpPr>
          <p:spPr>
            <a:xfrm>
              <a:off x="145335" y="4988079"/>
              <a:ext cx="3018583" cy="176027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875797E-C313-471E-A896-C3864C5E933A}"/>
                </a:ext>
              </a:extLst>
            </p:cNvPr>
            <p:cNvGrpSpPr/>
            <p:nvPr/>
          </p:nvGrpSpPr>
          <p:grpSpPr>
            <a:xfrm>
              <a:off x="228849" y="4973515"/>
              <a:ext cx="2851554" cy="1682819"/>
              <a:chOff x="202029" y="5013747"/>
              <a:chExt cx="2851554" cy="1682819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3C24DFD2-826C-40B5-BC44-CC60380DF172}"/>
                  </a:ext>
                </a:extLst>
              </p:cNvPr>
              <p:cNvSpPr txBox="1"/>
              <p:nvPr/>
            </p:nvSpPr>
            <p:spPr>
              <a:xfrm>
                <a:off x="748298" y="5013747"/>
                <a:ext cx="186628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GPS Tracking Data</a:t>
                </a:r>
              </a:p>
            </p:txBody>
          </p:sp>
          <p:pic>
            <p:nvPicPr>
              <p:cNvPr id="49" name="Picture 48" descr="Chart, map&#10;&#10;Description automatically generated">
                <a:extLst>
                  <a:ext uri="{FF2B5EF4-FFF2-40B4-BE49-F238E27FC236}">
                    <a16:creationId xmlns:a16="http://schemas.microsoft.com/office/drawing/2014/main" id="{B480FCEF-1959-4555-BCFE-0E8885C5440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1588" b="15101"/>
              <a:stretch/>
            </p:blipFill>
            <p:spPr>
              <a:xfrm>
                <a:off x="202029" y="5338433"/>
                <a:ext cx="2851554" cy="1358133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24372FF5-1937-4227-A838-88DCBB9F15BC}"/>
              </a:ext>
            </a:extLst>
          </p:cNvPr>
          <p:cNvGrpSpPr/>
          <p:nvPr/>
        </p:nvGrpSpPr>
        <p:grpSpPr>
          <a:xfrm rot="16200000">
            <a:off x="624665" y="178050"/>
            <a:ext cx="2003254" cy="1636895"/>
            <a:chOff x="609861" y="128306"/>
            <a:chExt cx="2003254" cy="1636895"/>
          </a:xfrm>
        </p:grpSpPr>
        <p:sp>
          <p:nvSpPr>
            <p:cNvPr id="140" name="Rectangle 139">
              <a:extLst>
                <a:ext uri="{FF2B5EF4-FFF2-40B4-BE49-F238E27FC236}">
                  <a16:creationId xmlns:a16="http://schemas.microsoft.com/office/drawing/2014/main" id="{C8E83883-F61E-4B55-AFA7-A1D4E6A22198}"/>
                </a:ext>
              </a:extLst>
            </p:cNvPr>
            <p:cNvSpPr/>
            <p:nvPr/>
          </p:nvSpPr>
          <p:spPr>
            <a:xfrm>
              <a:off x="609861" y="128306"/>
              <a:ext cx="1986243" cy="1636895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9" name="Group 138">
              <a:extLst>
                <a:ext uri="{FF2B5EF4-FFF2-40B4-BE49-F238E27FC236}">
                  <a16:creationId xmlns:a16="http://schemas.microsoft.com/office/drawing/2014/main" id="{68BD6F39-9402-46E0-9821-947532550E7D}"/>
                </a:ext>
              </a:extLst>
            </p:cNvPr>
            <p:cNvGrpSpPr/>
            <p:nvPr/>
          </p:nvGrpSpPr>
          <p:grpSpPr>
            <a:xfrm>
              <a:off x="647064" y="136049"/>
              <a:ext cx="1966051" cy="1524095"/>
              <a:chOff x="671600" y="32941"/>
              <a:chExt cx="1966051" cy="1524095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8B1B2447-383B-4F2E-9873-9980E09128A9}"/>
                  </a:ext>
                </a:extLst>
              </p:cNvPr>
              <p:cNvSpPr txBox="1"/>
              <p:nvPr/>
            </p:nvSpPr>
            <p:spPr>
              <a:xfrm>
                <a:off x="671600" y="32941"/>
                <a:ext cx="196605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/>
                  <a:t>Habitat Covariates:</a:t>
                </a:r>
              </a:p>
            </p:txBody>
          </p:sp>
          <p:pic>
            <p:nvPicPr>
              <p:cNvPr id="134" name="Picture 133" descr="Map&#10;&#10;Description automatically generated">
                <a:extLst>
                  <a:ext uri="{FF2B5EF4-FFF2-40B4-BE49-F238E27FC236}">
                    <a16:creationId xmlns:a16="http://schemas.microsoft.com/office/drawing/2014/main" id="{5045D1EC-8D5F-4DDF-947C-6414938D22F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46299" y="362547"/>
                <a:ext cx="1587799" cy="1194489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</p:grpSp>
    </p:spTree>
    <p:extLst>
      <p:ext uri="{BB962C8B-B14F-4D97-AF65-F5344CB8AC3E}">
        <p14:creationId xmlns:p14="http://schemas.microsoft.com/office/powerpoint/2010/main" val="2604091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58</Words>
  <Application>Microsoft Office PowerPoint</Application>
  <PresentationFormat>Widescreen</PresentationFormat>
  <Paragraphs>24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Gonnerman</dc:creator>
  <cp:lastModifiedBy>Matt Gonnerman</cp:lastModifiedBy>
  <cp:revision>11</cp:revision>
  <dcterms:created xsi:type="dcterms:W3CDTF">2021-10-18T18:12:50Z</dcterms:created>
  <dcterms:modified xsi:type="dcterms:W3CDTF">2021-10-20T17:57:36Z</dcterms:modified>
</cp:coreProperties>
</file>

<file path=docProps/thumbnail.jpeg>
</file>